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38"/>
  </p:notesMasterIdLst>
  <p:sldIdLst>
    <p:sldId id="256" r:id="rId4"/>
    <p:sldId id="257" r:id="rId5"/>
    <p:sldId id="269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328" r:id="rId14"/>
    <p:sldId id="285" r:id="rId15"/>
    <p:sldId id="270" r:id="rId16"/>
    <p:sldId id="272" r:id="rId17"/>
    <p:sldId id="273" r:id="rId18"/>
    <p:sldId id="298" r:id="rId19"/>
    <p:sldId id="302" r:id="rId20"/>
    <p:sldId id="324" r:id="rId21"/>
    <p:sldId id="326" r:id="rId22"/>
    <p:sldId id="286" r:id="rId23"/>
    <p:sldId id="287" r:id="rId24"/>
    <p:sldId id="303" r:id="rId25"/>
    <p:sldId id="327" r:id="rId26"/>
    <p:sldId id="329" r:id="rId27"/>
    <p:sldId id="314" r:id="rId28"/>
    <p:sldId id="319" r:id="rId29"/>
    <p:sldId id="320" r:id="rId30"/>
    <p:sldId id="321" r:id="rId31"/>
    <p:sldId id="322" r:id="rId32"/>
    <p:sldId id="323" r:id="rId33"/>
    <p:sldId id="258" r:id="rId34"/>
    <p:sldId id="259" r:id="rId35"/>
    <p:sldId id="260" r:id="rId36"/>
    <p:sldId id="26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D1A9-478B-41ED-9866-E381DF816B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A800-6726-4758-8710-067720462B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42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emf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8.png"/><Relationship Id="rId1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4.png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705294"/>
            <a:ext cx="9144000" cy="1154672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Seminar Research</a:t>
            </a:r>
            <a:b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任务型对话简介及SMP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进展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90270"/>
            <a:ext cx="9144000" cy="2550459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汇报人：袁尤良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2020/07/20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5949" y="0"/>
            <a:ext cx="2737341" cy="8474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16" y="232451"/>
            <a:ext cx="3137308" cy="65855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38" y="162264"/>
            <a:ext cx="4911868" cy="17996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115" y="2032058"/>
            <a:ext cx="4823001" cy="17450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551" y="3844333"/>
            <a:ext cx="2592897" cy="21967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555490" y="5982970"/>
            <a:ext cx="4572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句法树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+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神经网络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 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用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seq2seq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做句子生成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766658" y="4689446"/>
            <a:ext cx="1098958" cy="167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468814" y="1385174"/>
            <a:ext cx="1396802" cy="1061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127385" y="645057"/>
            <a:ext cx="864066" cy="29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任务型对话流程及常用模型简介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SMP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比赛尝试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(NLU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相关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b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模型改进</a:t>
            </a:r>
            <a:b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结果分析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paper about few-shot learning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SMP2020—中文人机对话技术评测（ECDT）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974090"/>
            <a:ext cx="4267200" cy="638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469390"/>
            <a:ext cx="7381875" cy="2733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3890" y="4345940"/>
            <a:ext cx="1033462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对于小样本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意图分类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任务，我们采用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准确率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（acc）来评价，当意图识别的结果和标准答案相同时才被认为正确。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对于小样本语义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槽填充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任务，我们采用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F1-score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作为评价指标，当预测的槽位的一个key-value组合与标准答案的一个key-value组合完全一致视为一个正确预测。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综合评价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，我们采用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句准确率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（sentence acc）来衡量模型意图识别和语义槽填充的综合能力，当一句话Intent和Slot都识别正确才算正确预测，其余算错误预测。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75715" y="1630045"/>
            <a:ext cx="81940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Tranfer Learning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 Learning</a:t>
            </a:r>
            <a:b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MAML</a:t>
            </a:r>
            <a:b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Reptile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Tranfer Learning + Meta Learning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0" y="1630045"/>
            <a:ext cx="5218430" cy="3456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15" y="1630045"/>
            <a:ext cx="4631690" cy="3208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0" b="20501"/>
          <a:stretch>
            <a:fillRect/>
          </a:stretch>
        </p:blipFill>
        <p:spPr>
          <a:xfrm>
            <a:off x="-64135" y="1967230"/>
            <a:ext cx="6858000" cy="2199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1159" y="132530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NimbusRomNo9L-Medi"/>
              </a:rPr>
              <a:t>Encoder-Decoder Model with Aligned Inputs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64135" y="6356350"/>
            <a:ext cx="645858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https://github.com/zjcanjux/RNN_Joint_NLU_Chinese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64135" y="6035040"/>
            <a:ext cx="309499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 typeface="+mj-lt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http://arxiv.org/abs/1609.01454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85" y="2955925"/>
            <a:ext cx="5768975" cy="94615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/>
        </p:nvGraphicFramePr>
        <p:xfrm>
          <a:off x="1802765" y="4567555"/>
          <a:ext cx="7835265" cy="1325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8220075" imgH="1160145" progId="Visio.Drawing.15">
                  <p:embed/>
                </p:oleObj>
              </mc:Choice>
              <mc:Fallback>
                <p:oleObj name="" r:id="rId3" imgW="8220075" imgH="1160145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2765" y="4567555"/>
                        <a:ext cx="7835265" cy="1325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785610" y="1778635"/>
            <a:ext cx="4762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Align	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Intent_Attention	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Slot Gate</a:t>
            </a:r>
            <a:endParaRPr lang="en-US" altLang="zh-CN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00000"/>
              </a:lnSpc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F1_Score		Sentence Accuracy</a:t>
            </a:r>
            <a:endParaRPr lang="en-US" altLang="zh-CN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86" y="2353698"/>
            <a:ext cx="3934374" cy="23148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97" y="2239598"/>
            <a:ext cx="4096322" cy="254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/>
              <a:t>ATIS</a:t>
            </a:r>
            <a:r>
              <a:rPr lang="zh-CN" altLang="en-US" dirty="0"/>
              <a:t>数据集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244193" y="1442341"/>
            <a:ext cx="2417778" cy="2893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enc_hid_size</a:t>
            </a:r>
            <a:r>
              <a:rPr lang="en-US" altLang="zh-CN" sz="1400" dirty="0"/>
              <a:t>=100</a:t>
            </a:r>
            <a:endParaRPr lang="en-US" altLang="zh-CN" sz="1400" dirty="0"/>
          </a:p>
          <a:p>
            <a:r>
              <a:rPr lang="en-US" altLang="zh-CN" sz="1400" dirty="0" err="1"/>
              <a:t>dec_hid_size</a:t>
            </a:r>
            <a:r>
              <a:rPr lang="en-US" altLang="zh-CN" sz="1400" dirty="0"/>
              <a:t>=100</a:t>
            </a:r>
            <a:endParaRPr lang="en-US" altLang="zh-CN" sz="1400" dirty="0"/>
          </a:p>
          <a:p>
            <a:r>
              <a:rPr lang="en-US" altLang="zh-CN" sz="1400" dirty="0" err="1"/>
              <a:t>layer_num</a:t>
            </a:r>
            <a:r>
              <a:rPr lang="en-US" altLang="zh-CN" sz="1400" dirty="0"/>
              <a:t>=1</a:t>
            </a:r>
            <a:endParaRPr lang="en-US" altLang="zh-CN" sz="1400" dirty="0"/>
          </a:p>
          <a:p>
            <a:r>
              <a:rPr lang="en-US" altLang="zh-CN" sz="1400" dirty="0"/>
              <a:t>dropout=0.25</a:t>
            </a:r>
            <a:endParaRPr lang="en-US" altLang="zh-CN" sz="1400" dirty="0"/>
          </a:p>
          <a:p>
            <a:r>
              <a:rPr lang="en-US" altLang="zh-CN" sz="1400" dirty="0" err="1"/>
              <a:t>learning_rate</a:t>
            </a:r>
            <a:r>
              <a:rPr lang="en-US" altLang="zh-CN" sz="1400" dirty="0"/>
              <a:t>=0.0015</a:t>
            </a:r>
            <a:endParaRPr lang="en-US" altLang="zh-CN" sz="1400" dirty="0"/>
          </a:p>
          <a:p>
            <a:r>
              <a:rPr lang="en-US" altLang="zh-CN" sz="1400" dirty="0" err="1"/>
              <a:t>domain_size</a:t>
            </a:r>
            <a:r>
              <a:rPr lang="en-US" altLang="zh-CN" sz="1400" dirty="0"/>
              <a:t>=0</a:t>
            </a:r>
            <a:endParaRPr lang="en-US" altLang="zh-CN" sz="1400" dirty="0"/>
          </a:p>
          <a:p>
            <a:r>
              <a:rPr lang="en-US" altLang="zh-CN" sz="1400" dirty="0" err="1"/>
              <a:t>embedding_size_text</a:t>
            </a:r>
            <a:r>
              <a:rPr lang="en-US" altLang="zh-CN" sz="1400" dirty="0"/>
              <a:t>=100</a:t>
            </a:r>
            <a:endParaRPr lang="en-US" altLang="zh-CN" sz="1400" dirty="0"/>
          </a:p>
          <a:p>
            <a:r>
              <a:rPr lang="en-US" altLang="zh-CN" sz="1400" dirty="0" err="1"/>
              <a:t>embedding_size_target</a:t>
            </a:r>
            <a:r>
              <a:rPr lang="en-US" altLang="zh-CN" sz="1400" dirty="0"/>
              <a:t>=100</a:t>
            </a:r>
            <a:endParaRPr lang="en-US" altLang="zh-CN" sz="1400" dirty="0"/>
          </a:p>
          <a:p>
            <a:r>
              <a:rPr lang="en-US" altLang="zh-CN" sz="1400" dirty="0" err="1"/>
              <a:t>weight_decay</a:t>
            </a:r>
            <a:r>
              <a:rPr lang="en-US" altLang="zh-CN" sz="1400" dirty="0"/>
              <a:t>=0.0025</a:t>
            </a:r>
            <a:endParaRPr lang="en-US" altLang="zh-CN" sz="1400" dirty="0"/>
          </a:p>
          <a:p>
            <a:r>
              <a:rPr lang="en-US" altLang="zh-CN" sz="1400" dirty="0"/>
              <a:t>epochs=150</a:t>
            </a:r>
            <a:endParaRPr lang="en-US" altLang="zh-CN" sz="1400" dirty="0"/>
          </a:p>
          <a:p>
            <a:r>
              <a:rPr lang="en-US" altLang="zh-CN" sz="1400" dirty="0" err="1"/>
              <a:t>lmda_sen</a:t>
            </a:r>
            <a:r>
              <a:rPr lang="en-US" altLang="zh-CN" sz="1400" dirty="0"/>
              <a:t>=1</a:t>
            </a:r>
            <a:endParaRPr lang="en-US" altLang="zh-CN" sz="1400" dirty="0"/>
          </a:p>
          <a:p>
            <a:r>
              <a:rPr lang="en-US" altLang="zh-CN" sz="1400" dirty="0" err="1"/>
              <a:t>lmda_intent</a:t>
            </a:r>
            <a:r>
              <a:rPr lang="en-US" altLang="zh-CN" sz="1400" dirty="0"/>
              <a:t>=30</a:t>
            </a:r>
            <a:endParaRPr lang="en-US" altLang="zh-CN" sz="1400" dirty="0"/>
          </a:p>
          <a:p>
            <a:r>
              <a:rPr lang="en-US" altLang="zh-CN" sz="1400" dirty="0" err="1"/>
              <a:t>batch_size</a:t>
            </a:r>
            <a:r>
              <a:rPr lang="en-US" altLang="zh-CN" sz="1400" dirty="0"/>
              <a:t>=50</a:t>
            </a:r>
            <a:endParaRPr lang="zh-CN" altLang="en-US" sz="1400" dirty="0"/>
          </a:p>
        </p:txBody>
      </p:sp>
      <p:graphicFrame>
        <p:nvGraphicFramePr>
          <p:cNvPr id="9" name="表格 9"/>
          <p:cNvGraphicFramePr>
            <a:graphicFrameLocks noGrp="1"/>
          </p:cNvGraphicFramePr>
          <p:nvPr/>
        </p:nvGraphicFramePr>
        <p:xfrm>
          <a:off x="1208596" y="4949868"/>
          <a:ext cx="9623805" cy="1263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761"/>
                <a:gridCol w="1924761"/>
                <a:gridCol w="1924761"/>
                <a:gridCol w="1924761"/>
                <a:gridCol w="1924761"/>
              </a:tblGrid>
              <a:tr h="421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MAXIMUM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F1_Score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Sen_Acc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Intent_Acc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Slot_Acc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21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TRAIN DATA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0.997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0.987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0.999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21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0.885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873" y="974191"/>
            <a:ext cx="5400000" cy="4138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/>
              <a:t>ATIS</a:t>
            </a:r>
            <a:r>
              <a:rPr lang="zh-CN" altLang="en-US" dirty="0"/>
              <a:t>数据集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0" y="645795"/>
            <a:ext cx="7152640" cy="5481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96020" y="5684807"/>
            <a:ext cx="478172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Decoder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输入分别为标准答案和前一刻输出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710170" y="3428365"/>
            <a:ext cx="1489075" cy="12680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81490" y="3715385"/>
            <a:ext cx="22815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为什么不能再高一点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5" grpId="1"/>
      <p:bldP spid="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35" y="974090"/>
            <a:ext cx="7078345" cy="1333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2339340" y="1242060"/>
            <a:ext cx="662940" cy="276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575435" y="1652905"/>
            <a:ext cx="1199515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761605" y="1862455"/>
            <a:ext cx="323850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35" y="2546350"/>
            <a:ext cx="7221220" cy="1570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矩形 28"/>
          <p:cNvSpPr/>
          <p:nvPr/>
        </p:nvSpPr>
        <p:spPr>
          <a:xfrm>
            <a:off x="3673475" y="2671445"/>
            <a:ext cx="561975" cy="226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893060" y="3082290"/>
            <a:ext cx="545465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178175" y="3686810"/>
            <a:ext cx="260350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8" y="4251004"/>
            <a:ext cx="6773220" cy="905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38" y="5353052"/>
            <a:ext cx="7097115" cy="771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7379649" y="4319709"/>
            <a:ext cx="788565" cy="234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11575" y="4735809"/>
            <a:ext cx="1468074" cy="191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13579" y="4921114"/>
            <a:ext cx="1384186" cy="234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12840" y="5430520"/>
            <a:ext cx="733425" cy="256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264660" y="5687060"/>
            <a:ext cx="885825" cy="163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542155" y="5852160"/>
            <a:ext cx="1382395" cy="231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687392" y="5576646"/>
            <a:ext cx="291501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通过语法相关手段可解决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492101" y="4458996"/>
            <a:ext cx="2548643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通过简单手段可解决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右大括号 20"/>
          <p:cNvSpPr/>
          <p:nvPr/>
        </p:nvSpPr>
        <p:spPr>
          <a:xfrm>
            <a:off x="8849995" y="1183640"/>
            <a:ext cx="739775" cy="284416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716770" y="2307590"/>
            <a:ext cx="17475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UNKNOW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2" grpId="0" animBg="1"/>
      <p:bldP spid="20" grpId="0" animBg="1"/>
      <p:bldP spid="25" grpId="0"/>
      <p:bldP spid="26" grpId="0"/>
      <p:bldP spid="4" grpId="1" animBg="1"/>
      <p:bldP spid="7" grpId="1" animBg="1"/>
      <p:bldP spid="9" grpId="1" animBg="1"/>
      <p:bldP spid="11" grpId="1" animBg="1"/>
      <p:bldP spid="12" grpId="1" animBg="1"/>
      <p:bldP spid="20" grpId="1" animBg="1"/>
      <p:bldP spid="25" grpId="1"/>
      <p:bldP spid="2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482A6A-66B6-4137-8AA8-9452B6F6979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37" y="1608460"/>
            <a:ext cx="7030431" cy="1857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5230186" y="3094727"/>
            <a:ext cx="352338" cy="142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322465" y="1853156"/>
            <a:ext cx="342223" cy="218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30186" y="2452647"/>
            <a:ext cx="268448" cy="218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97" y="3836662"/>
            <a:ext cx="6887536" cy="13051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941540" y="3889725"/>
            <a:ext cx="1711354" cy="266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858311" y="4302743"/>
            <a:ext cx="3714189" cy="321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095962" y="4696286"/>
            <a:ext cx="3280096" cy="29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981571" y="4961263"/>
            <a:ext cx="1319147" cy="210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981570" y="4131651"/>
            <a:ext cx="673195" cy="210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任务型对话流程及常用模型简介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SMP2020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比赛尝试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(NLU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相关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b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模型改进</a:t>
            </a: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结果分析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paper about few-shot learning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3520" y="438150"/>
            <a:ext cx="3600000" cy="30361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05" y="438150"/>
            <a:ext cx="3600000" cy="31394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3526155"/>
            <a:ext cx="3600000" cy="31202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520" y="3526155"/>
            <a:ext cx="3600000" cy="31802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4365" y="3175635"/>
            <a:ext cx="17805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+mj-lt"/>
              <a:buNone/>
            </a:pP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ATIS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ctr">
              <a:lnSpc>
                <a:spcPct val="150000"/>
              </a:lnSpc>
              <a:buFont typeface="+mj-lt"/>
              <a:buNone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测试结果</a:t>
            </a:r>
            <a:endParaRPr lang="zh-CN" altLang="en-US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t="9921"/>
          <a:stretch>
            <a:fillRect/>
          </a:stretch>
        </p:blipFill>
        <p:spPr>
          <a:xfrm>
            <a:off x="276860" y="1842135"/>
            <a:ext cx="2495550" cy="7207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4470" y="721995"/>
            <a:ext cx="3600000" cy="29605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85" y="3825240"/>
            <a:ext cx="3600000" cy="2982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710" y="3764280"/>
            <a:ext cx="3600000" cy="30212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410" y="721995"/>
            <a:ext cx="3600000" cy="31033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4365" y="3175635"/>
            <a:ext cx="17805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+mj-lt"/>
              <a:buNone/>
            </a:pP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SMP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ctr">
              <a:lnSpc>
                <a:spcPct val="150000"/>
              </a:lnSpc>
              <a:buFont typeface="+mj-lt"/>
              <a:buNone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测试结果</a:t>
            </a:r>
            <a:endParaRPr lang="zh-CN" altLang="en-US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9921"/>
          <a:stretch>
            <a:fillRect/>
          </a:stretch>
        </p:blipFill>
        <p:spPr>
          <a:xfrm>
            <a:off x="276860" y="1842135"/>
            <a:ext cx="2495550" cy="720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1980" y="974090"/>
            <a:ext cx="38531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temperature Domain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上的结果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1480820"/>
            <a:ext cx="6038215" cy="51314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53900"/>
          <a:stretch>
            <a:fillRect/>
          </a:stretch>
        </p:blipFill>
        <p:spPr>
          <a:xfrm>
            <a:off x="7310755" y="1741805"/>
            <a:ext cx="3143250" cy="1756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55" y="3878580"/>
            <a:ext cx="2724150" cy="17335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2615" y="1741805"/>
            <a:ext cx="5043805" cy="23177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6925" y="1069340"/>
            <a:ext cx="10033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支撑集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1570" y="178435"/>
            <a:ext cx="6962775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35" y="1664970"/>
            <a:ext cx="6543675" cy="1419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0" y="3351530"/>
            <a:ext cx="7048500" cy="1504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175" y="415925"/>
            <a:ext cx="3019425" cy="63055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597515" y="278130"/>
            <a:ext cx="943610" cy="610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71185" y="3465830"/>
            <a:ext cx="306070" cy="293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23660" y="3937635"/>
            <a:ext cx="1568450" cy="293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2190" y="3682365"/>
            <a:ext cx="318770" cy="242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25900" y="1718945"/>
            <a:ext cx="714375" cy="459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17590" y="1731645"/>
            <a:ext cx="586740" cy="394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07690" y="149860"/>
            <a:ext cx="408305" cy="344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02180" y="455930"/>
            <a:ext cx="1670685" cy="446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40" y="4856480"/>
            <a:ext cx="7134225" cy="16383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933065" y="5047615"/>
            <a:ext cx="344170" cy="229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78355" y="5290185"/>
            <a:ext cx="242570" cy="178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22525" y="5673090"/>
            <a:ext cx="1173480" cy="21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38970" y="328930"/>
            <a:ext cx="548640" cy="6032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20285" y="1708785"/>
            <a:ext cx="452120" cy="452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1" grpId="1" animBg="1"/>
      <p:bldP spid="12" grpId="1" animBg="1"/>
      <p:bldP spid="13" grpId="1" animBg="1"/>
      <p:bldP spid="10" grpId="0" animBg="1"/>
      <p:bldP spid="10" grpId="1" animBg="1"/>
      <p:bldP spid="19" grpId="0" animBg="1"/>
      <p:bldP spid="20" grpId="0" animBg="1"/>
      <p:bldP spid="21" grpId="0" animBg="1"/>
      <p:bldP spid="19" grpId="1" animBg="1"/>
      <p:bldP spid="20" grpId="1" animBg="1"/>
      <p:bldP spid="21" grpId="1" animBg="1"/>
      <p:bldP spid="22" grpId="0" animBg="1"/>
      <p:bldP spid="2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任务型对话流程及常用模型简介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SMP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比赛尝试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(NLU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相关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b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模型改进</a:t>
            </a: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结果分析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paper about few-shot learning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" y="974090"/>
            <a:ext cx="5462270" cy="2042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230" y="1827530"/>
            <a:ext cx="6186805" cy="4309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70" y="95250"/>
            <a:ext cx="4114800" cy="182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b="3467"/>
          <a:stretch>
            <a:fillRect/>
          </a:stretch>
        </p:blipFill>
        <p:spPr>
          <a:xfrm>
            <a:off x="986790" y="3702685"/>
            <a:ext cx="4257675" cy="9194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855710" y="2127885"/>
            <a:ext cx="2734945" cy="126746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55710" y="3461385"/>
            <a:ext cx="2735580" cy="195072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92850" y="94615"/>
            <a:ext cx="4566285" cy="173291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885" y="692150"/>
            <a:ext cx="6971030" cy="264858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Collapsed Dependency Transfer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2239"/>
          <a:stretch>
            <a:fillRect/>
          </a:stretch>
        </p:blipFill>
        <p:spPr>
          <a:xfrm>
            <a:off x="101600" y="1115060"/>
            <a:ext cx="4464685" cy="49218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2765" y="2613025"/>
            <a:ext cx="4012565" cy="5289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70" y="3141980"/>
            <a:ext cx="4391025" cy="27717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740015" y="3340735"/>
            <a:ext cx="1536065" cy="17310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20230" y="5721985"/>
            <a:ext cx="21291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可以加入到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decoder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195" y="3632835"/>
            <a:ext cx="2640965" cy="1146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1" grpId="1" animBg="1"/>
      <p:bldP spid="1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" name="矩形 37"/>
          <p:cNvSpPr/>
          <p:nvPr/>
        </p:nvSpPr>
        <p:spPr>
          <a:xfrm>
            <a:off x="8933815" y="2355215"/>
            <a:ext cx="2419985" cy="17633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Label-enhance TapNet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r="2781"/>
          <a:stretch>
            <a:fillRect/>
          </a:stretch>
        </p:blipFill>
        <p:spPr>
          <a:xfrm>
            <a:off x="433705" y="828675"/>
            <a:ext cx="4209415" cy="46666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96950" y="3935095"/>
            <a:ext cx="3423920" cy="479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71795" y="2355215"/>
            <a:ext cx="2419985" cy="17633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407785" y="2696845"/>
            <a:ext cx="127635" cy="1657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152515" y="3244850"/>
            <a:ext cx="127635" cy="165735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77355" y="3244850"/>
            <a:ext cx="127635" cy="165735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198360" y="2696845"/>
            <a:ext cx="127635" cy="16573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443470" y="3244850"/>
            <a:ext cx="127635" cy="16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325995" y="3907790"/>
            <a:ext cx="127635" cy="16573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649720" y="3907790"/>
            <a:ext cx="127635" cy="1657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824720" y="2862580"/>
            <a:ext cx="127635" cy="1657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455150" y="3079115"/>
            <a:ext cx="127635" cy="165735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697085" y="3244850"/>
            <a:ext cx="127635" cy="165735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079990" y="2862580"/>
            <a:ext cx="127635" cy="16573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952355" y="3079115"/>
            <a:ext cx="127635" cy="16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079990" y="3410585"/>
            <a:ext cx="127635" cy="16573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952355" y="3576320"/>
            <a:ext cx="127635" cy="1657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81700" y="2190115"/>
            <a:ext cx="12096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71795" y="3028315"/>
            <a:ext cx="12096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label6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52515" y="3907790"/>
            <a:ext cx="12096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label5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91375" y="2355850"/>
            <a:ext cx="12096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label2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53630" y="3235325"/>
            <a:ext cx="12096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label3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07785" y="3270250"/>
            <a:ext cx="12096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label7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103110" y="3907790"/>
            <a:ext cx="12096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label4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45760" y="1821815"/>
            <a:ext cx="313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 space</a:t>
            </a:r>
            <a:endParaRPr lang="en-US" altLang="zh-CN" b="1" i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" y="5292090"/>
            <a:ext cx="4738370" cy="55753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996950" y="5721985"/>
            <a:ext cx="41128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每个 φ 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代表一个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label</a:t>
            </a:r>
            <a:endParaRPr lang="zh-CN" altLang="en-US" dirty="0" smtClean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6786880" y="4118610"/>
            <a:ext cx="887730" cy="13055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5566410" y="5302885"/>
            <a:ext cx="3328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支撑集上对应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label 5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的所有词汇的平均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avg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8" grpId="1" animBg="1"/>
      <p:bldP spid="23" grpId="1" animBg="1"/>
      <p:bldP spid="24" grpId="1" animBg="1"/>
      <p:bldP spid="25" grpId="1" animBg="1"/>
      <p:bldP spid="26" grpId="1" animBg="1"/>
      <p:bldP spid="27" grpId="1" animBg="1"/>
      <p:bldP spid="28" grpId="1" animBg="1"/>
      <p:bldP spid="2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3255" y="5549900"/>
            <a:ext cx="4434205" cy="54165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矩形 6"/>
          <p:cNvSpPr/>
          <p:nvPr/>
        </p:nvSpPr>
        <p:spPr>
          <a:xfrm>
            <a:off x="5723255" y="4676775"/>
            <a:ext cx="4438650" cy="1415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Label-enhance TapNet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rcRect l="58574" t="37443" r="9034" b="4595"/>
          <a:stretch>
            <a:fillRect/>
          </a:stretch>
        </p:blipFill>
        <p:spPr>
          <a:xfrm>
            <a:off x="647065" y="1573530"/>
            <a:ext cx="3110230" cy="30600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15" y="974090"/>
            <a:ext cx="7923530" cy="365887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853440" y="5194300"/>
            <a:ext cx="2540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 error nulling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7065" y="4954270"/>
            <a:ext cx="32981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没有看出要用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φ 的必要性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55930" y="1456055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TapNet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" y="5701030"/>
            <a:ext cx="4738370" cy="5575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930" y="4815840"/>
            <a:ext cx="2662555" cy="577850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940" y="5273675"/>
            <a:ext cx="2247900" cy="27622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8" name="矩形 7"/>
          <p:cNvSpPr/>
          <p:nvPr/>
        </p:nvSpPr>
        <p:spPr>
          <a:xfrm>
            <a:off x="8770620" y="4881880"/>
            <a:ext cx="484505" cy="382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56245" y="5290185"/>
            <a:ext cx="344170" cy="293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2580" y="1456055"/>
            <a:ext cx="331787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Label-enhance TapNet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65225" y="730250"/>
            <a:ext cx="512254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 names often semantically relate to slot words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7" grpId="1" animBg="1"/>
      <p:bldP spid="8" grpId="1" animBg="1"/>
      <p:bldP spid="9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Pair-wise Embedding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06855" y="788670"/>
            <a:ext cx="239712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消除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query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集内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的歧义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560" y="1489710"/>
            <a:ext cx="4093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 representations</a:t>
            </a:r>
            <a:endParaRPr lang="en-US" altLang="zh-CN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56882" t="34026" r="5717" b="16696"/>
          <a:stretch>
            <a:fillRect/>
          </a:stretch>
        </p:blipFill>
        <p:spPr>
          <a:xfrm>
            <a:off x="624205" y="2047240"/>
            <a:ext cx="3588385" cy="3293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3515" y="5222240"/>
            <a:ext cx="605980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丢到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 semantic embedding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52820" y="1654810"/>
            <a:ext cx="4093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Query word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representations</a:t>
            </a:r>
            <a:endParaRPr lang="en-US" altLang="zh-CN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145" y="2572385"/>
            <a:ext cx="5751195" cy="24669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93995" y="5132705"/>
            <a:ext cx="60598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每一个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query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句子分别跟所有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support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的句子捆绑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分别丢到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再取平均得到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 descr="手机屏幕的截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2" y="735652"/>
            <a:ext cx="11000936" cy="5620698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/>
        </p:nvSpPr>
        <p:spPr>
          <a:xfrm>
            <a:off x="1581526" y="358251"/>
            <a:ext cx="3306557" cy="58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任务型对话处理流程图</a:t>
            </a:r>
            <a:endParaRPr lang="zh-CN" altLang="en-US" dirty="0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451231" y="3525715"/>
            <a:ext cx="1055077" cy="3341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Experiment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2755900"/>
            <a:ext cx="4429125" cy="3600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5785" y="1267460"/>
            <a:ext cx="42233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one target domain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testing</a:t>
            </a:r>
            <a:endParaRPr lang="zh-CN" altLang="en-US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one domain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development</a:t>
            </a:r>
            <a:endParaRPr lang="zh-CN" altLang="en-US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rest domains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training</a:t>
            </a:r>
            <a:endParaRPr lang="zh-CN" altLang="en-US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235" y="454660"/>
            <a:ext cx="6172200" cy="28238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55" y="3278505"/>
            <a:ext cx="6189980" cy="27330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260" y="2197735"/>
            <a:ext cx="4942840" cy="229489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sp>
        <p:nvSpPr>
          <p:cNvPr id="14" name="矩形 13"/>
          <p:cNvSpPr/>
          <p:nvPr/>
        </p:nvSpPr>
        <p:spPr>
          <a:xfrm>
            <a:off x="10775950" y="826770"/>
            <a:ext cx="577850" cy="5037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69890" y="323215"/>
            <a:ext cx="14935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F1 Score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7838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报告了任务型对话的几个基本流程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报告了任务型对话的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每个流程所用的模型和方法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报告了现有模型的改进和现状并进行了结果的分析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现有模型在多方面存在问题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倘若想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用在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SMP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需要改造</a:t>
            </a:r>
            <a:b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Bert? CDT? ...</a:t>
            </a:r>
            <a:endParaRPr lang="en-US" altLang="zh-CN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介绍了一种基于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CRF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的适合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few-shot learning 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的模型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文献阅读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模型改进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" y="1603717"/>
            <a:ext cx="10771909" cy="45581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27274" y="3144129"/>
            <a:ext cx="8792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would like a cup of coffee.	What coffee would you like?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coffee do you serve?	We serve Espresso, Americano, Latte, Mocha, etc.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would like a cup of Latte.	Hot Latte or Iced Latte?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 Latte.			What cup size do you want?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Tall.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990" y="178435"/>
            <a:ext cx="3119120" cy="1657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" y="974090"/>
            <a:ext cx="4239260" cy="651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0" r="1652"/>
          <a:stretch>
            <a:fillRect/>
          </a:stretch>
        </p:blipFill>
        <p:spPr>
          <a:xfrm>
            <a:off x="100667" y="335559"/>
            <a:ext cx="11990666" cy="23835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667" y="2650322"/>
            <a:ext cx="124157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Feature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fontAlgn="auto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句法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fontAlgn="auto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词法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fontAlgn="auto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词性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8" y="1815273"/>
            <a:ext cx="3115786" cy="27504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90" y="4683630"/>
            <a:ext cx="3115968" cy="11741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48" y="1660130"/>
            <a:ext cx="2830116" cy="32458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30" y="2151638"/>
            <a:ext cx="5551127" cy="31418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53" y="2028033"/>
            <a:ext cx="5244773" cy="422177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-62403"/>
            <a:ext cx="3304318" cy="774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8" y="75501"/>
            <a:ext cx="6743178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87" y="2289227"/>
            <a:ext cx="3852390" cy="95951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639" y="3129788"/>
            <a:ext cx="3730885" cy="9306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323" y="69386"/>
            <a:ext cx="2787754" cy="99120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02" y="636779"/>
            <a:ext cx="4501536" cy="1845713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559616" y="2752901"/>
            <a:ext cx="1911291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ATTENTION-BASED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110200" y="4121626"/>
            <a:ext cx="65588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在数据较多的领域或任务训练模型，然后迁移到数据较少的领域或任务</a:t>
            </a:r>
            <a:endParaRPr lang="zh-CN" altLang="en-US" sz="1600" dirty="0"/>
          </a:p>
        </p:txBody>
      </p:sp>
      <p:sp>
        <p:nvSpPr>
          <p:cNvPr id="26" name="矩形 25"/>
          <p:cNvSpPr/>
          <p:nvPr/>
        </p:nvSpPr>
        <p:spPr>
          <a:xfrm>
            <a:off x="5544639" y="5006497"/>
            <a:ext cx="6743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利用源领域与目标领域分布之间的</a:t>
            </a:r>
            <a:r>
              <a:rPr lang="en-US" altLang="zh-CN" sz="1600" dirty="0"/>
              <a:t>KL</a:t>
            </a:r>
            <a:r>
              <a:rPr lang="zh-CN" altLang="en-US" sz="1600" dirty="0"/>
              <a:t>散度对目标领域模型进行</a:t>
            </a:r>
            <a:r>
              <a:rPr lang="en-US" altLang="zh-CN" sz="1600" dirty="0"/>
              <a:t>Regularize</a:t>
            </a:r>
            <a:endParaRPr lang="zh-CN" altLang="en-US" sz="1600" dirty="0"/>
          </a:p>
        </p:txBody>
      </p:sp>
      <p:sp>
        <p:nvSpPr>
          <p:cNvPr id="27" name="矩形 26"/>
          <p:cNvSpPr/>
          <p:nvPr/>
        </p:nvSpPr>
        <p:spPr>
          <a:xfrm>
            <a:off x="5758153" y="5396621"/>
            <a:ext cx="46987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使用词嵌入向量和相似标签分类器之间的参数共享</a:t>
            </a:r>
            <a:endParaRPr lang="zh-CN" altLang="en-US" sz="1600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-62403"/>
            <a:ext cx="3304318" cy="774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02" y="3267259"/>
            <a:ext cx="5858312" cy="31653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0"/>
          <a:stretch>
            <a:fillRect/>
          </a:stretch>
        </p:blipFill>
        <p:spPr>
          <a:xfrm>
            <a:off x="-92702" y="1075598"/>
            <a:ext cx="4977865" cy="23988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23724" r="5346" b="2511"/>
          <a:stretch>
            <a:fillRect/>
          </a:stretch>
        </p:blipFill>
        <p:spPr>
          <a:xfrm>
            <a:off x="4484592" y="757270"/>
            <a:ext cx="7562422" cy="271714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/>
              <a:t>Contextual &amp; Structural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76" y="3747328"/>
            <a:ext cx="5161324" cy="2398816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H="1">
            <a:off x="0" y="3474414"/>
            <a:ext cx="1195431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02788" y="3429000"/>
            <a:ext cx="2413656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Structural</a:t>
            </a:r>
            <a:endParaRPr lang="zh-CN" altLang="en-US" b="1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6915" y="232728"/>
            <a:ext cx="2413656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Contextual(RMN)</a:t>
            </a:r>
            <a:endParaRPr lang="zh-CN" altLang="en-US" b="1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-62403"/>
            <a:ext cx="3304318" cy="774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"/>
          <a:stretch>
            <a:fillRect/>
          </a:stretch>
        </p:blipFill>
        <p:spPr>
          <a:xfrm>
            <a:off x="146685" y="1144905"/>
            <a:ext cx="6637020" cy="49231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840" y="-123375"/>
            <a:ext cx="3298222" cy="9632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5" y="1144905"/>
            <a:ext cx="4724400" cy="471297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1580891" y="377936"/>
            <a:ext cx="4233871" cy="58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DST </a:t>
            </a:r>
            <a:r>
              <a:rPr lang="zh-CN" altLang="en-US" dirty="0"/>
              <a:t>   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Machine should say what you want to know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680"/>
            <a:ext cx="5085137" cy="4493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615" y="-123375"/>
            <a:ext cx="3298222" cy="9632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28" y="1738076"/>
            <a:ext cx="7049484" cy="338184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58340" y="5487059"/>
            <a:ext cx="2919369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主流建模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深度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强化学习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vertOverflow="overflow" horzOverflow="overflow" vert="horz" wrap="square" numCol="1" spcCol="0" rtlCol="0" fromWordArt="0" anchor="ctr" anchorCtr="0" compatLnSpc="1">
        <a:noAutofit/>
      </a:bodyPr>
      <a:lstStyle>
        <a:defPPr lvl="0" algn="ctr">
          <a:buClrTx/>
          <a:buSzTx/>
          <a:buFontTx/>
          <a:defRPr lang="zh-CN" altLang="en-US">
            <a:sym typeface="+mn-ea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+mj-lt"/>
          <a:buAutoNum type="arabicPeriod"/>
          <a:defRPr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+mj-lt"/>
          <a:buAutoNum type="arabicPeriod"/>
          <a:defRPr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2400</Words>
  <Application>WPS 演示</Application>
  <PresentationFormat>宽屏</PresentationFormat>
  <Paragraphs>285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3" baseType="lpstr">
      <vt:lpstr>Arial</vt:lpstr>
      <vt:lpstr>宋体</vt:lpstr>
      <vt:lpstr>Wingdings</vt:lpstr>
      <vt:lpstr>华文行楷</vt:lpstr>
      <vt:lpstr>Times New Roman</vt:lpstr>
      <vt:lpstr>黑体</vt:lpstr>
      <vt:lpstr>-apple-system</vt:lpstr>
      <vt:lpstr>Segoe Print</vt:lpstr>
      <vt:lpstr>等线</vt:lpstr>
      <vt:lpstr>微软雅黑</vt:lpstr>
      <vt:lpstr>Arial Unicode MS</vt:lpstr>
      <vt:lpstr>等线 Light</vt:lpstr>
      <vt:lpstr>NimbusRomNo9L-Medi</vt:lpstr>
      <vt:lpstr>Calibri</vt:lpstr>
      <vt:lpstr>-apple-system</vt:lpstr>
      <vt:lpstr>NimbusRomNo9L-Medi</vt:lpstr>
      <vt:lpstr>Office 主题​​</vt:lpstr>
      <vt:lpstr>1_Office 主题​​</vt:lpstr>
      <vt:lpstr>Visio.Drawing.15</vt:lpstr>
      <vt:lpstr>Seminar Research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Contextual &amp; Structural</vt:lpstr>
      <vt:lpstr>PowerPoint 演示文稿</vt:lpstr>
      <vt:lpstr>Machine should say what you want to know</vt:lpstr>
      <vt:lpstr>PowerPoint 演示文稿</vt:lpstr>
      <vt:lpstr>PowerPoint 演示文稿</vt:lpstr>
      <vt:lpstr>SMP2020—中文人机对话技术评测（ECDT）</vt:lpstr>
      <vt:lpstr>PowerPoint 演示文稿</vt:lpstr>
      <vt:lpstr>PowerPoint 演示文稿</vt:lpstr>
      <vt:lpstr>PowerPoint 演示文稿</vt:lpstr>
      <vt:lpstr>ATIS数据集</vt:lpstr>
      <vt:lpstr>ATIS数据集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Collapsed Dependency Transfer</vt:lpstr>
      <vt:lpstr>Label-enhance TapNet</vt:lpstr>
      <vt:lpstr>Label-enhance TapNet</vt:lpstr>
      <vt:lpstr>Pair-wise Embedding</vt:lpstr>
      <vt:lpstr>Experiment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尤良 袁</dc:creator>
  <cp:lastModifiedBy>种花家的鸢</cp:lastModifiedBy>
  <cp:revision>24</cp:revision>
  <dcterms:created xsi:type="dcterms:W3CDTF">2020-06-04T14:07:00Z</dcterms:created>
  <dcterms:modified xsi:type="dcterms:W3CDTF">2020-07-20T11:50:03Z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